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4" r:id="rId9"/>
    <p:sldId id="280" r:id="rId10"/>
    <p:sldId id="279" r:id="rId11"/>
    <p:sldId id="273" r:id="rId12"/>
    <p:sldId id="275" r:id="rId13"/>
    <p:sldId id="281" r:id="rId14"/>
    <p:sldId id="277" r:id="rId15"/>
    <p:sldId id="287" r:id="rId16"/>
    <p:sldId id="282" r:id="rId17"/>
    <p:sldId id="283" r:id="rId18"/>
    <p:sldId id="288" r:id="rId19"/>
    <p:sldId id="289" r:id="rId20"/>
    <p:sldId id="290" r:id="rId21"/>
    <p:sldId id="285" r:id="rId22"/>
    <p:sldId id="284" r:id="rId23"/>
    <p:sldId id="286" r:id="rId24"/>
    <p:sldId id="278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29C332F4-F7E0-49F6-A46E-7FF7524EAA30}" type="datetimeFigureOut">
              <a:rPr lang="en-US"/>
              <a:pPr>
                <a:defRPr/>
              </a:pPr>
              <a:t>5/5/2014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9F902E1-FA8B-48D5-9BDA-09E3B073FE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259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44F13-BBD6-4C4C-9DEF-3F6E8AFC5CAC}" type="datetimeFigureOut">
              <a:rPr lang="en-US"/>
              <a:pPr>
                <a:defRPr/>
              </a:pPr>
              <a:t>5/5/2014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FDABA-EAD4-422F-9C87-525170331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5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C4A63-B576-48B9-8A64-8BB27A7EA8D6}" type="datetimeFigureOut">
              <a:rPr lang="en-US"/>
              <a:pPr>
                <a:defRPr/>
              </a:pPr>
              <a:t>5/5/2014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802D6-6EA0-4C8B-8798-8D0E0247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39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CD282-4926-4367-85DC-7D2EF9EB460B}" type="datetimeFigureOut">
              <a:rPr lang="en-US"/>
              <a:pPr>
                <a:defRPr/>
              </a:pPr>
              <a:t>5/5/2014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A314F-CF2A-4925-B173-B3AE2218C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87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A5D53-8739-4A81-B4D1-CC2BC8F5E452}" type="datetimeFigureOut">
              <a:rPr lang="en-US"/>
              <a:pPr>
                <a:defRPr/>
              </a:pPr>
              <a:t>5/5/2014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30C67-5FCC-432F-85D6-7330A9222D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36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BB3D7-BF39-41DB-8B2B-98BF93DD6AE8}" type="datetimeFigureOut">
              <a:rPr lang="en-US"/>
              <a:pPr>
                <a:defRPr/>
              </a:pPr>
              <a:t>5/5/2014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9700D-C0E7-4973-A0AD-8927177F9B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72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64C60-178B-4F1F-8847-B80F3A260D15}" type="datetimeFigureOut">
              <a:rPr lang="en-US"/>
              <a:pPr>
                <a:defRPr/>
              </a:pPr>
              <a:t>5/5/2014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711D8-4430-4102-8BAD-74DF257B0A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C0CEC-56B1-477D-ADF2-E968EBC1CCCC}" type="datetimeFigureOut">
              <a:rPr lang="en-US"/>
              <a:pPr>
                <a:defRPr/>
              </a:pPr>
              <a:t>5/5/2014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7091D-C14F-49EF-A53B-C7A64C9CCF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5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6A38F-E7FD-4693-A666-C858D9BA0C5F}" type="datetimeFigureOut">
              <a:rPr lang="en-US"/>
              <a:pPr>
                <a:defRPr/>
              </a:pPr>
              <a:t>5/5/2014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0230B-A8E3-478C-822D-7AF55F4C9F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60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3E590-F3EB-4EE6-B959-7A14E79D3FAD}" type="datetimeFigureOut">
              <a:rPr lang="en-US"/>
              <a:pPr>
                <a:defRPr/>
              </a:pPr>
              <a:t>5/5/2014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7591A-4F1E-4297-834D-FA647D06B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7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7001A-C62D-4436-B816-9DFD906E01F2}" type="datetimeFigureOut">
              <a:rPr lang="en-US"/>
              <a:pPr>
                <a:defRPr/>
              </a:pPr>
              <a:t>5/5/2014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779C4-A240-496D-9382-B035F5754A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78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DDB68-96F7-44E8-A84D-548F8E0BDE00}" type="datetimeFigureOut">
              <a:rPr lang="en-US"/>
              <a:pPr>
                <a:defRPr/>
              </a:pPr>
              <a:t>5/5/2014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09F58-DE0B-4714-BEFC-78F037BB25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01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87ECA1-5117-4E15-A2A4-C6C4D3DDF507}" type="datetimeFigureOut">
              <a:rPr lang="en-US"/>
              <a:pPr>
                <a:defRPr/>
              </a:pPr>
              <a:t>5/5/2014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DBCF6B8-F7AB-4713-838B-D5DA674CA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geoplatform.gov/noaa/noaa-home" TargetMode="Externa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Aaron.Anderson@noaa.gov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US" sz="4000" dirty="0"/>
              <a:t>GIS Activities at NWS Norman with a Focus on the May 2013 Tornadoes</a:t>
            </a:r>
            <a:endParaRPr lang="en-US" sz="40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/>
              <a:t>Aaron Anderson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/>
              <a:t>Information Technology Officer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/>
              <a:t>NWS Norman Forecast Office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493"/>
            <a:ext cx="9144000" cy="52850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07035" y="0"/>
            <a:ext cx="5129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Preliminary Damage Path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9279" y="6400800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3:13 PM and 3:43 PM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Fwd: KMZ Track - richard.smith@noaa.gov - National Oceanic and Atmospheric Administration Mail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6877" y="748393"/>
            <a:ext cx="4272146" cy="530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6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63446" y="108947"/>
            <a:ext cx="8229600" cy="1143000"/>
          </a:xfrm>
        </p:spPr>
        <p:txBody>
          <a:bodyPr/>
          <a:lstStyle/>
          <a:p>
            <a:r>
              <a:rPr lang="en-US" sz="3200" dirty="0" smtClean="0"/>
              <a:t>Radar Path </a:t>
            </a:r>
            <a:r>
              <a:rPr lang="en-US" sz="3200" dirty="0" err="1" smtClean="0"/>
              <a:t>vs</a:t>
            </a:r>
            <a:r>
              <a:rPr lang="en-US" sz="3200" dirty="0" smtClean="0"/>
              <a:t> Damage Survey</a:t>
            </a:r>
            <a:br>
              <a:rPr lang="en-US" sz="3200" dirty="0" smtClean="0"/>
            </a:br>
            <a:r>
              <a:rPr lang="en-US" sz="3200" dirty="0" smtClean="0"/>
              <a:t>May 20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, 2013 Moore Tornado</a:t>
            </a:r>
            <a:endParaRPr lang="en-US" sz="3200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8394491" cy="5486400"/>
          </a:xfr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839449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4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63446" y="108947"/>
            <a:ext cx="8229600" cy="1143000"/>
          </a:xfrm>
        </p:spPr>
        <p:txBody>
          <a:bodyPr/>
          <a:lstStyle/>
          <a:p>
            <a:r>
              <a:rPr lang="en-US" sz="3200" dirty="0" smtClean="0"/>
              <a:t>Radar Path </a:t>
            </a:r>
            <a:r>
              <a:rPr lang="en-US" sz="3200" dirty="0" err="1" smtClean="0"/>
              <a:t>vs</a:t>
            </a:r>
            <a:r>
              <a:rPr lang="en-US" sz="3200" dirty="0" smtClean="0"/>
              <a:t> Damage Survey</a:t>
            </a:r>
            <a:br>
              <a:rPr lang="en-US" sz="3200" dirty="0" smtClean="0"/>
            </a:br>
            <a:r>
              <a:rPr lang="en-US" sz="3200" dirty="0" smtClean="0"/>
              <a:t>May 31</a:t>
            </a:r>
            <a:r>
              <a:rPr lang="en-US" sz="3200" baseline="30000" dirty="0" smtClean="0"/>
              <a:t>st</a:t>
            </a:r>
            <a:r>
              <a:rPr lang="en-US" sz="3200" dirty="0" smtClean="0"/>
              <a:t>, 2013 El Reno Tornado</a:t>
            </a:r>
            <a:endParaRPr lang="en-US" sz="3200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61" y="1219200"/>
            <a:ext cx="8375568" cy="5486400"/>
          </a:xfr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62" y="1219200"/>
            <a:ext cx="837556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1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353443"/>
            <a:ext cx="4345670" cy="31042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FEMA Administrator Craig Fugate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876" y="4877336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FEMA used prelim tornado track data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deploy additional USAR teams to Moore before they were officially requested</a:t>
            </a:r>
          </a:p>
        </p:txBody>
      </p:sp>
      <p:pic>
        <p:nvPicPr>
          <p:cNvPr id="8200" name="Picture 8" descr="https://sphotos-b.xx.fbcdn.net/hphotos-prn1/945059_10151510170559965_1787326997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838200"/>
            <a:ext cx="4347028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sphotos-b.xx.fbcdn.net/hphotos-ash4/485559_10151510170554965_2026663983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3886200"/>
            <a:ext cx="4347028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26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sz="2400" dirty="0" smtClean="0"/>
              <a:t>Software</a:t>
            </a:r>
          </a:p>
          <a:p>
            <a:pPr lvl="1"/>
            <a:r>
              <a:rPr lang="en-US" sz="2400" dirty="0" smtClean="0"/>
              <a:t>Add functionality</a:t>
            </a:r>
          </a:p>
          <a:p>
            <a:pPr lvl="1"/>
            <a:r>
              <a:rPr lang="en-US" sz="2400" dirty="0" smtClean="0"/>
              <a:t>AWIPS2 Plugin</a:t>
            </a:r>
          </a:p>
          <a:p>
            <a:pPr lvl="2"/>
            <a:r>
              <a:rPr lang="en-US" dirty="0" smtClean="0"/>
              <a:t>Integrate and capitalize on GIS architecture</a:t>
            </a:r>
          </a:p>
          <a:p>
            <a:pPr lvl="1"/>
            <a:r>
              <a:rPr lang="en-US" sz="2400" dirty="0" smtClean="0"/>
              <a:t>How to best communicate uncertainty area</a:t>
            </a:r>
            <a:endParaRPr lang="en-US" dirty="0"/>
          </a:p>
          <a:p>
            <a:r>
              <a:rPr lang="en-US" sz="2400" dirty="0" smtClean="0"/>
              <a:t>Dissemination</a:t>
            </a:r>
          </a:p>
          <a:p>
            <a:pPr lvl="1"/>
            <a:r>
              <a:rPr lang="en-US" sz="2400" dirty="0" smtClean="0"/>
              <a:t>Determine best ways to share data with partners</a:t>
            </a:r>
          </a:p>
          <a:p>
            <a:pPr lvl="2"/>
            <a:r>
              <a:rPr lang="en-US" dirty="0" smtClean="0"/>
              <a:t>NOAA </a:t>
            </a:r>
            <a:r>
              <a:rPr lang="en-US" dirty="0" err="1" smtClean="0"/>
              <a:t>Geoplatform</a:t>
            </a:r>
            <a:r>
              <a:rPr lang="en-US" dirty="0" smtClean="0"/>
              <a:t>, </a:t>
            </a:r>
            <a:r>
              <a:rPr lang="en-US" dirty="0" err="1" smtClean="0"/>
              <a:t>Geoserver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endParaRPr lang="en-US" dirty="0"/>
          </a:p>
          <a:p>
            <a:pPr lvl="1"/>
            <a:r>
              <a:rPr lang="en-US" sz="2400" dirty="0" smtClean="0"/>
              <a:t>Coordinate and collaborate with other NWS projects</a:t>
            </a:r>
          </a:p>
          <a:p>
            <a:pPr lvl="2"/>
            <a:r>
              <a:rPr lang="en-US" dirty="0" smtClean="0"/>
              <a:t>Hazard Services</a:t>
            </a:r>
          </a:p>
          <a:p>
            <a:pPr lvl="2"/>
            <a:r>
              <a:rPr lang="en-US" dirty="0" smtClean="0"/>
              <a:t>GIS in AWIPS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0202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3947"/>
          </a:xfrm>
        </p:spPr>
        <p:txBody>
          <a:bodyPr>
            <a:normAutofit/>
          </a:bodyPr>
          <a:lstStyle/>
          <a:p>
            <a:r>
              <a:rPr lang="en-US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Damage Assessment Toolkit (DAT)</a:t>
            </a:r>
            <a:endParaRPr lang="en-US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21410"/>
            <a:ext cx="9144000" cy="808015"/>
          </a:xfrm>
        </p:spPr>
        <p:txBody>
          <a:bodyPr>
            <a:normAutofit fontScale="47500" lnSpcReduction="20000"/>
          </a:bodyPr>
          <a:lstStyle/>
          <a:p>
            <a:r>
              <a:rPr lang="en-US" b="1" dirty="0" smtClean="0"/>
              <a:t>Main tornado survey tool</a:t>
            </a:r>
          </a:p>
          <a:p>
            <a:r>
              <a:rPr lang="en-US" b="1" dirty="0" smtClean="0"/>
              <a:t>Enables rapid assessment of damage points</a:t>
            </a:r>
          </a:p>
          <a:p>
            <a:r>
              <a:rPr lang="en-US" b="1" dirty="0" smtClean="0"/>
              <a:t>Ability to include photos/narratives for specific damage indicators</a:t>
            </a:r>
            <a:endParaRPr lang="en-US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8" b="3374"/>
          <a:stretch/>
        </p:blipFill>
        <p:spPr bwMode="auto">
          <a:xfrm>
            <a:off x="38100" y="1003947"/>
            <a:ext cx="9067800" cy="498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91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143000"/>
          </a:xfrm>
        </p:spPr>
        <p:txBody>
          <a:bodyPr/>
          <a:lstStyle/>
          <a:p>
            <a:r>
              <a:rPr lang="en-US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 on Portable Devices</a:t>
            </a:r>
            <a:endParaRPr lang="en-US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0" y="4914900"/>
            <a:ext cx="5655664" cy="156210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Surveyors can enter damage information on smartphones and tablets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2" descr="P:\Svr Wx Events 2013\May 20 Tornado Outbreak\Survey\DAT_gabe_briarwo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1162050"/>
            <a:ext cx="5653479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152524"/>
            <a:ext cx="3352800" cy="5026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41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 Web 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Real time updates from field teams</a:t>
            </a:r>
          </a:p>
          <a:p>
            <a:r>
              <a:rPr lang="en-US" sz="2400" dirty="0" smtClean="0"/>
              <a:t>Quality control</a:t>
            </a:r>
          </a:p>
          <a:p>
            <a:r>
              <a:rPr lang="en-US" sz="2400" dirty="0" smtClean="0"/>
              <a:t>Export variety of GIS formats</a:t>
            </a:r>
            <a:endParaRPr lang="en-US" sz="2400" dirty="0"/>
          </a:p>
        </p:txBody>
      </p:sp>
      <p:pic>
        <p:nvPicPr>
          <p:cNvPr id="4" name="Picture 6" descr="NWS Damage Assessment Toolkit - Mozilla Firefo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1" b="1840"/>
          <a:stretch>
            <a:fillRect/>
          </a:stretch>
        </p:blipFill>
        <p:spPr bwMode="auto">
          <a:xfrm>
            <a:off x="533400" y="2971800"/>
            <a:ext cx="598170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 t="5679" r="2937" b="3595"/>
          <a:stretch>
            <a:fillRect/>
          </a:stretch>
        </p:blipFill>
        <p:spPr bwMode="auto">
          <a:xfrm>
            <a:off x="5291261" y="4316412"/>
            <a:ext cx="2904877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99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Use of GIS Data from May Tornadoes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EM (planning and response)</a:t>
            </a:r>
          </a:p>
          <a:p>
            <a:r>
              <a:rPr lang="en-US" sz="2800" dirty="0" smtClean="0"/>
              <a:t>Media (graphics, </a:t>
            </a:r>
            <a:r>
              <a:rPr lang="en-US" sz="2800" dirty="0" err="1" smtClean="0"/>
              <a:t>etc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Planning aerial flyover assessments</a:t>
            </a:r>
          </a:p>
          <a:p>
            <a:r>
              <a:rPr lang="en-US" sz="2800" dirty="0" smtClean="0"/>
              <a:t>Google Crisis Map (integrated with DAT)</a:t>
            </a:r>
          </a:p>
          <a:p>
            <a:r>
              <a:rPr lang="en-US" sz="2800" dirty="0" smtClean="0"/>
              <a:t>Research</a:t>
            </a:r>
          </a:p>
          <a:p>
            <a:pPr lvl="1"/>
            <a:r>
              <a:rPr lang="en-US" dirty="0" smtClean="0"/>
              <a:t>Lead time by population using </a:t>
            </a:r>
            <a:r>
              <a:rPr lang="en-US" dirty="0" err="1" smtClean="0"/>
              <a:t>Landscan</a:t>
            </a:r>
            <a:r>
              <a:rPr lang="en-US" dirty="0" smtClean="0"/>
              <a:t>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139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y20_Track_Jimmy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" y="152400"/>
            <a:ext cx="9078035" cy="495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5257800"/>
            <a:ext cx="83327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97% of the people in the path had</a:t>
            </a:r>
          </a:p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31+ minutes warning</a:t>
            </a:r>
          </a:p>
        </p:txBody>
      </p:sp>
    </p:spTree>
    <p:extLst>
      <p:ext uri="{BB962C8B-B14F-4D97-AF65-F5344CB8AC3E}">
        <p14:creationId xmlns:p14="http://schemas.microsoft.com/office/powerpoint/2010/main" val="140463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 on operations and staffing during events</a:t>
            </a:r>
          </a:p>
          <a:p>
            <a:r>
              <a:rPr lang="en-US" dirty="0" smtClean="0"/>
              <a:t>Use of GIS during the May tornadoes</a:t>
            </a:r>
          </a:p>
          <a:p>
            <a:r>
              <a:rPr lang="en-US" dirty="0" smtClean="0"/>
              <a:t>Other GIS activities both local and NWS wide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33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ofdays.pdf - Adobe Reader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200"/>
            <a:ext cx="9181296" cy="670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591" y="988380"/>
            <a:ext cx="1792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42 minutes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54617" y="2362213"/>
            <a:ext cx="1792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40 minutes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9589" y="4572013"/>
            <a:ext cx="1792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37 minutes</a:t>
            </a:r>
          </a:p>
        </p:txBody>
      </p:sp>
    </p:spTree>
    <p:extLst>
      <p:ext uri="{BB962C8B-B14F-4D97-AF65-F5344CB8AC3E}">
        <p14:creationId xmlns:p14="http://schemas.microsoft.com/office/powerpoint/2010/main" val="167878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GIS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Situational Awareness</a:t>
            </a:r>
          </a:p>
          <a:p>
            <a:r>
              <a:rPr lang="en-US" dirty="0" smtClean="0"/>
              <a:t>Decision Support</a:t>
            </a:r>
          </a:p>
          <a:p>
            <a:r>
              <a:rPr lang="en-US" dirty="0" smtClean="0"/>
              <a:t>Internal Web Apps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026" name="Picture 2" descr="http://static.geoserver.org/images/GeoServer_3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112" y="1647824"/>
            <a:ext cx="2857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7600"/>
            <a:ext cx="7314286" cy="2780953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26" y="2438400"/>
            <a:ext cx="200967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32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AWIPS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New operational software</a:t>
            </a:r>
            <a:endParaRPr lang="en-US" dirty="0"/>
          </a:p>
          <a:p>
            <a:pPr lvl="1"/>
            <a:r>
              <a:rPr lang="en-US" dirty="0" smtClean="0"/>
              <a:t>Fully spatially enabled</a:t>
            </a:r>
            <a:endParaRPr lang="en-US" dirty="0"/>
          </a:p>
          <a:p>
            <a:pPr lvl="1"/>
            <a:r>
              <a:rPr lang="en-US" dirty="0"/>
              <a:t>Open </a:t>
            </a:r>
            <a:r>
              <a:rPr lang="en-US" dirty="0" smtClean="0"/>
              <a:t>source technologies </a:t>
            </a:r>
            <a:r>
              <a:rPr lang="en-US" dirty="0"/>
              <a:t>(</a:t>
            </a:r>
            <a:r>
              <a:rPr lang="en-US" dirty="0" err="1"/>
              <a:t>PostGIS</a:t>
            </a:r>
            <a:r>
              <a:rPr lang="en-US" dirty="0"/>
              <a:t>, </a:t>
            </a:r>
            <a:r>
              <a:rPr lang="en-US" dirty="0" err="1"/>
              <a:t>GeoTools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Provides underlying architecture for new capabilities and products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34908"/>
            <a:ext cx="4038600" cy="3056546"/>
          </a:xfrm>
        </p:spPr>
      </p:pic>
    </p:spTree>
    <p:extLst>
      <p:ext uri="{BB962C8B-B14F-4D97-AF65-F5344CB8AC3E}">
        <p14:creationId xmlns:p14="http://schemas.microsoft.com/office/powerpoint/2010/main" val="25045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Geoplatform.gov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>
              <a:hlinkClick r:id="rId2"/>
            </a:endParaRPr>
          </a:p>
          <a:p>
            <a:r>
              <a:rPr lang="en-US" dirty="0" smtClean="0"/>
              <a:t>Centralized platform to discover and access GIS data and services</a:t>
            </a:r>
          </a:p>
          <a:p>
            <a:r>
              <a:rPr lang="en-US" dirty="0" smtClean="0"/>
              <a:t>Similar to </a:t>
            </a:r>
            <a:r>
              <a:rPr lang="en-US" dirty="0" err="1" smtClean="0"/>
              <a:t>OKMaps</a:t>
            </a:r>
            <a:r>
              <a:rPr lang="en-US" dirty="0" smtClean="0"/>
              <a:t> but for Fed </a:t>
            </a:r>
            <a:r>
              <a:rPr lang="en-US" dirty="0" err="1" smtClean="0"/>
              <a:t>Govt</a:t>
            </a:r>
            <a:endParaRPr lang="en-US" dirty="0" smtClean="0"/>
          </a:p>
          <a:p>
            <a:r>
              <a:rPr lang="en-US" dirty="0" smtClean="0"/>
              <a:t>Early in deployment</a:t>
            </a:r>
          </a:p>
          <a:p>
            <a:r>
              <a:rPr lang="en-US" dirty="0">
                <a:hlinkClick r:id="rId2"/>
              </a:rPr>
              <a:t>www.geoplatform.gov/noaa/noaa-home</a:t>
            </a:r>
            <a:endParaRPr lang="en-US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99749"/>
            <a:ext cx="4038600" cy="3126865"/>
          </a:xfrm>
        </p:spPr>
      </p:pic>
    </p:spTree>
    <p:extLst>
      <p:ext uri="{BB962C8B-B14F-4D97-AF65-F5344CB8AC3E}">
        <p14:creationId xmlns:p14="http://schemas.microsoft.com/office/powerpoint/2010/main" val="100866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Aaron Anderson</a:t>
            </a:r>
          </a:p>
          <a:p>
            <a:r>
              <a:rPr lang="en-US" dirty="0" smtClean="0">
                <a:hlinkClick r:id="rId2"/>
              </a:rPr>
              <a:t>Aaron.Anderson@noaa.gov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5941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Norman WFO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bigforecast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32" y="1524000"/>
            <a:ext cx="6775834" cy="508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508608" y="1676400"/>
            <a:ext cx="3220753" cy="206210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Arial" pitchFamily="34" charset="0"/>
              </a:rPr>
              <a:t>We issue forecasts </a:t>
            </a:r>
          </a:p>
          <a:p>
            <a:pPr>
              <a:defRPr/>
            </a:pPr>
            <a:r>
              <a:rPr lang="en-US" sz="2400" b="1" dirty="0">
                <a:latin typeface="Arial" pitchFamily="34" charset="0"/>
              </a:rPr>
              <a:t>and warnings for…</a:t>
            </a:r>
          </a:p>
          <a:p>
            <a:pPr>
              <a:defRPr/>
            </a:pPr>
            <a:endParaRPr lang="en-US" sz="2400" b="1" dirty="0">
              <a:latin typeface="Arial" pitchFamily="34" charset="0"/>
            </a:endParaRPr>
          </a:p>
          <a:p>
            <a:pPr>
              <a:defRPr/>
            </a:pPr>
            <a:r>
              <a:rPr lang="en-US" sz="2800" b="1" dirty="0">
                <a:latin typeface="Arial" pitchFamily="34" charset="0"/>
              </a:rPr>
              <a:t>48 counties in OK</a:t>
            </a:r>
          </a:p>
          <a:p>
            <a:pPr>
              <a:defRPr/>
            </a:pPr>
            <a:r>
              <a:rPr lang="en-US" sz="2800" b="1" dirty="0">
                <a:latin typeface="Arial" pitchFamily="34" charset="0"/>
              </a:rPr>
              <a:t>8 counties in TX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038575" y="6035745"/>
            <a:ext cx="3921342" cy="646331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47,546 sq. mi.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2.175 million people</a:t>
            </a:r>
          </a:p>
        </p:txBody>
      </p:sp>
    </p:spTree>
    <p:extLst>
      <p:ext uri="{BB962C8B-B14F-4D97-AF65-F5344CB8AC3E}">
        <p14:creationId xmlns:p14="http://schemas.microsoft.com/office/powerpoint/2010/main" val="6495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/>
              <a:t>May 20, 2013</a:t>
            </a:r>
            <a:br>
              <a:rPr lang="en-US" sz="4000" b="1" dirty="0" smtClean="0"/>
            </a:br>
            <a:r>
              <a:rPr lang="en-US" sz="4000" b="1" dirty="0" smtClean="0"/>
              <a:t>WFO Norman Staffing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7981514" cy="531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28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:\Svr Wx Events 2013\May 20 Tornado Outbreak\Operations Images\Photo 2013-05-27 12.58.05 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446"/>
            <a:ext cx="9144000" cy="604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46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Tornado Path Application (TPA)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Goals</a:t>
            </a:r>
          </a:p>
          <a:p>
            <a:pPr lvl="1"/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 to use operationally</a:t>
            </a:r>
          </a:p>
          <a:p>
            <a:pPr lvl="1"/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Rapid updates</a:t>
            </a:r>
          </a:p>
          <a:p>
            <a:pPr lvl="1"/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Simplify dissemination</a:t>
            </a:r>
          </a:p>
          <a:p>
            <a:pPr lvl="1"/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 GIS formats (.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shp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.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kmz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.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kml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Advantages</a:t>
            </a:r>
          </a:p>
          <a:p>
            <a:pPr lvl="1"/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 real time GIS information</a:t>
            </a:r>
          </a:p>
          <a:p>
            <a:pPr lvl="1"/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Aid first responders </a:t>
            </a:r>
          </a:p>
          <a:p>
            <a:pPr lvl="1"/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Assist local, state, and federal EM community in planning response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78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/>
          <a:p>
            <a:r>
              <a:rPr lang="en-US" sz="2400" dirty="0" smtClean="0"/>
              <a:t>Location of rotation signature on radar and tornado on the ground can differ </a:t>
            </a:r>
          </a:p>
          <a:p>
            <a:r>
              <a:rPr lang="en-US" sz="2400" dirty="0" smtClean="0"/>
              <a:t>Compared radar signatures to damage surveys</a:t>
            </a:r>
          </a:p>
          <a:p>
            <a:r>
              <a:rPr lang="en-US" sz="2400" dirty="0" smtClean="0"/>
              <a:t>Developed algorithm to quantify track uncertainty based on distance from radar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286000"/>
            <a:ext cx="4756879" cy="3108960"/>
          </a:xfrm>
        </p:spPr>
      </p:pic>
    </p:spTree>
    <p:extLst>
      <p:ext uri="{BB962C8B-B14F-4D97-AF65-F5344CB8AC3E}">
        <p14:creationId xmlns:p14="http://schemas.microsoft.com/office/powerpoint/2010/main" val="63657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Use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Forecaster selects point and radar being used in TPA</a:t>
            </a:r>
          </a:p>
          <a:p>
            <a:r>
              <a:rPr lang="en-US" dirty="0" smtClean="0"/>
              <a:t>Updates point in AWIPS with each radar update</a:t>
            </a:r>
          </a:p>
          <a:p>
            <a:r>
              <a:rPr lang="en-US" dirty="0" smtClean="0"/>
              <a:t>TPA stores positions, generates, and sends new KML file with each update</a:t>
            </a: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00"/>
            <a:ext cx="2888812" cy="16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733800"/>
            <a:ext cx="3987044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8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:\Svr Wx Events 2013\May 20 Tornado Outbreak\Operations Images\Photo 2013-05-27 12.58.00 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752569"/>
            <a:ext cx="9029700" cy="599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20 Tornado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P:\Svr Wx Events 2013\May 20 Tornado Outbreak\Operations Images\Photo 2013-05-27 12.58.00 P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85975" y="3733800"/>
            <a:ext cx="2409826" cy="1609725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21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PS Use at WFO Norma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LAPS Use at WFO Norman</Template>
  <TotalTime>1586</TotalTime>
  <Words>450</Words>
  <Application>Microsoft Office PowerPoint</Application>
  <PresentationFormat>On-screen Show (4:3)</PresentationFormat>
  <Paragraphs>96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LAPS Use at WFO Norman</vt:lpstr>
      <vt:lpstr>GIS Activities at NWS Norman with a Focus on the May 2013 Tornadoes</vt:lpstr>
      <vt:lpstr>Overview</vt:lpstr>
      <vt:lpstr>The Norman WFO</vt:lpstr>
      <vt:lpstr>May 20, 2013 WFO Norman Staffing </vt:lpstr>
      <vt:lpstr>PowerPoint Presentation</vt:lpstr>
      <vt:lpstr>Tornado Path Application (TPA)</vt:lpstr>
      <vt:lpstr>Development</vt:lpstr>
      <vt:lpstr>Operational Use</vt:lpstr>
      <vt:lpstr>May 20 Tornado</vt:lpstr>
      <vt:lpstr>PowerPoint Presentation</vt:lpstr>
      <vt:lpstr>Radar Path vs Damage Survey May 20th, 2013 Moore Tornado</vt:lpstr>
      <vt:lpstr>Radar Path vs Damage Survey May 31st, 2013 El Reno Tornado</vt:lpstr>
      <vt:lpstr>PowerPoint Presentation</vt:lpstr>
      <vt:lpstr>Future Plans</vt:lpstr>
      <vt:lpstr>Damage Assessment Toolkit (DAT)</vt:lpstr>
      <vt:lpstr>DAT on Portable Devices</vt:lpstr>
      <vt:lpstr>DAT Web Interface</vt:lpstr>
      <vt:lpstr>Use of GIS Data from May Tornadoes</vt:lpstr>
      <vt:lpstr>PowerPoint Presentation</vt:lpstr>
      <vt:lpstr>PowerPoint Presentation</vt:lpstr>
      <vt:lpstr>Local GIS Applications</vt:lpstr>
      <vt:lpstr>AWIPS 2</vt:lpstr>
      <vt:lpstr>Geoplatform.gov</vt:lpstr>
      <vt:lpstr>Questions?</vt:lpstr>
    </vt:vector>
  </TitlesOfParts>
  <Company>NOAA/NWS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GIS and the May 2013 Oklahoma Tornadoes</dc:title>
  <dc:creator>Aaron Anderson</dc:creator>
  <cp:lastModifiedBy>Aaron Anderson</cp:lastModifiedBy>
  <cp:revision>53</cp:revision>
  <dcterms:created xsi:type="dcterms:W3CDTF">2013-07-18T16:35:16Z</dcterms:created>
  <dcterms:modified xsi:type="dcterms:W3CDTF">2014-05-05T17:39:54Z</dcterms:modified>
</cp:coreProperties>
</file>